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embeddedFontLst>
    <p:embeddedFont>
      <p:font typeface="Inter"/>
      <p:bold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933801"/>
            <a:ext cx="6096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886098"/>
            <a:ext cx="257175" cy="22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2343298"/>
            <a:ext cx="8101012" cy="13234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5400" b="1" i="0" u="none" dirty="0" err="1">
                <a:solidFill>
                  <a:schemeClr val="tx2"/>
                </a:solidFill>
                <a:latin typeface="Inter"/>
              </a:rPr>
              <a:t>InteriorFlow</a:t>
            </a:r>
            <a:br>
              <a:rPr lang="en-US" sz="5400" b="1" i="0" u="none" dirty="0">
                <a:solidFill>
                  <a:schemeClr val="tx2"/>
                </a:solidFill>
                <a:latin typeface="Inter"/>
              </a:rPr>
            </a:br>
            <a:r>
              <a:rPr lang="en-IN" sz="3200" b="1" dirty="0">
                <a:solidFill>
                  <a:schemeClr val="tx2"/>
                </a:solidFill>
                <a:latin typeface="Inter"/>
              </a:rPr>
              <a:t>Manufacturing Process Control System</a:t>
            </a:r>
            <a:endParaRPr lang="en-IN" sz="5400" b="1" dirty="0">
              <a:solidFill>
                <a:schemeClr val="tx2"/>
              </a:solidFill>
              <a:latin typeface="Int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912840"/>
            <a:ext cx="5810250" cy="639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sz="1800" b="0" i="0" u="none" dirty="0">
                <a:solidFill>
                  <a:srgbClr val="94A3B8"/>
                </a:solidFill>
                <a:latin typeface="Inter"/>
              </a:rPr>
              <a:t>End-to-end module flow from initial setup to final site delivery.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1575" y="1905148"/>
            <a:ext cx="2845593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B82F6"/>
                </a:solidFill>
                <a:latin typeface="Inter"/>
              </a:rPr>
              <a:t>SYSTEM ARCHITECTURE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269" y="3924300"/>
            <a:ext cx="123825" cy="190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433" y="3924300"/>
            <a:ext cx="123825" cy="19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597" y="3924300"/>
            <a:ext cx="123825" cy="19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386" y="3924300"/>
            <a:ext cx="123825" cy="190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550" y="3924300"/>
            <a:ext cx="123825" cy="19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5714" y="3924300"/>
            <a:ext cx="123825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3462337"/>
            <a:ext cx="762000" cy="762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3764" y="3462337"/>
            <a:ext cx="762000" cy="7620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6928" y="3462337"/>
            <a:ext cx="762000" cy="7620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404" y="3462337"/>
            <a:ext cx="762000" cy="7620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1881" y="3462337"/>
            <a:ext cx="762000" cy="7620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5045" y="3462337"/>
            <a:ext cx="762000" cy="7620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8209" y="3462337"/>
            <a:ext cx="762000" cy="7620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1100" y="3690937"/>
            <a:ext cx="381000" cy="3048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0464" y="3690937"/>
            <a:ext cx="228600" cy="3048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25528" y="3690937"/>
            <a:ext cx="304800" cy="3048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23954" y="3690937"/>
            <a:ext cx="342900" cy="3048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2381" y="3690937"/>
            <a:ext cx="381000" cy="3048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25545" y="3690937"/>
            <a:ext cx="381000" cy="3048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704909" y="3690937"/>
            <a:ext cx="228600" cy="3048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8820" y="633419"/>
            <a:ext cx="11430000" cy="4191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0F172A"/>
                </a:solidFill>
                <a:latin typeface="Inter"/>
              </a:rPr>
              <a:t>Complete Application Lifecycle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3950" y="4376737"/>
            <a:ext cx="7810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Setup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17589" y="4376737"/>
            <a:ext cx="8001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F172A"/>
                </a:solidFill>
                <a:latin typeface="Inter"/>
              </a:rPr>
              <a:t>Intake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54078" y="4376737"/>
            <a:ext cx="9334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Routing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00092" y="4376737"/>
            <a:ext cx="148828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Inter"/>
              </a:rPr>
              <a:t>Machine Floor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79506" y="4376737"/>
            <a:ext cx="952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Packing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44570" y="4376737"/>
            <a:ext cx="10287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Dispatch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76309" y="4376737"/>
            <a:ext cx="9715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Receive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1C18A6C-2386-383F-B305-0E3D3A40BA7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333180" y="1302320"/>
            <a:ext cx="10867029" cy="50382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1960788"/>
            <a:ext cx="3352800" cy="3533775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19600" y="2260825"/>
            <a:ext cx="3352800" cy="2933700"/>
          </a:xfrm>
          <a:prstGeom prst="roundRect">
            <a:avLst>
              <a:gd name="adj" fmla="val 519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260825"/>
            <a:ext cx="3352800" cy="2933700"/>
          </a:xfrm>
          <a:prstGeom prst="roundRect">
            <a:avLst>
              <a:gd name="adj" fmla="val 519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417988"/>
            <a:ext cx="2590800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718025"/>
            <a:ext cx="25908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2718025"/>
            <a:ext cx="2590800" cy="381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570513"/>
            <a:ext cx="15240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4122963"/>
            <a:ext cx="15240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4675413"/>
            <a:ext cx="152400" cy="152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3870550"/>
            <a:ext cx="152400" cy="1524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4222975"/>
            <a:ext cx="152400" cy="1524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4575400"/>
            <a:ext cx="152400" cy="1524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3870550"/>
            <a:ext cx="152400" cy="1524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4222975"/>
            <a:ext cx="15240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4575400"/>
            <a:ext cx="152400" cy="152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62000" y="609600"/>
            <a:ext cx="114300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64748B"/>
                </a:solidFill>
                <a:latin typeface="Inter"/>
              </a:rPr>
              <a:t>MODULE 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4915" y="914400"/>
            <a:ext cx="11430000" cy="4667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 dirty="0">
                <a:solidFill>
                  <a:srgbClr val="0F172A"/>
                </a:solidFill>
                <a:latin typeface="Inter"/>
              </a:rPr>
              <a:t>Base Data Setup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027588"/>
            <a:ext cx="3400425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Facilities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00600" y="3327625"/>
            <a:ext cx="3400425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Operations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58200" y="3327625"/>
            <a:ext cx="3400425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Rules &amp; Users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09700" y="3532413"/>
            <a:ext cx="2419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Define operational branches.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09700" y="4084863"/>
            <a:ext cx="2419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Register production factories.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09700" y="4637313"/>
            <a:ext cx="2419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Establish storage warehouses.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67300" y="3832450"/>
            <a:ext cx="29718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Configure machine stations.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67300" y="4184875"/>
            <a:ext cx="29718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Set measurement units.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67300" y="4537300"/>
            <a:ext cx="29718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Register panel colors.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24900" y="3832450"/>
            <a:ext cx="29718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Create user profiles.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24900" y="4184875"/>
            <a:ext cx="29718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Define storage racks.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24900" y="4537300"/>
            <a:ext cx="29718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Log exception reasons.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2750" y="1295038"/>
            <a:ext cx="4257523" cy="478971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680245"/>
            <a:ext cx="142875" cy="19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689895"/>
            <a:ext cx="190500" cy="190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4699545"/>
            <a:ext cx="238125" cy="190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0" y="1472505"/>
            <a:ext cx="57150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B82F6"/>
                </a:solidFill>
                <a:latin typeface="Inter"/>
              </a:rPr>
              <a:t>MODULE 02 &amp; 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777305"/>
            <a:ext cx="6000750" cy="5028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600" b="1" i="0" u="none">
                <a:solidFill>
                  <a:srgbClr val="0F172A"/>
                </a:solidFill>
                <a:latin typeface="Inter"/>
              </a:rPr>
              <a:t>Intake &amp; Routing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661195"/>
            <a:ext cx="2607060" cy="230832"/>
          </a:xfrm>
          <a:prstGeom prst="rect">
            <a:avLst/>
          </a:prstGeom>
          <a:noFill/>
        </p:spPr>
        <p:txBody>
          <a:bodyPr wrap="none" lIns="257175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F172A"/>
                </a:solidFill>
                <a:latin typeface="Inter"/>
              </a:rPr>
              <a:t>Data Upload</a:t>
            </a:r>
            <a:r>
              <a:rPr lang="en-US" sz="1500" b="1" i="0" u="none" dirty="0">
                <a:solidFill>
                  <a:srgbClr val="0F172A"/>
                </a:solidFill>
                <a:latin typeface="Inter"/>
              </a:rPr>
              <a:t>/ ERP integration</a:t>
            </a:r>
            <a:endParaRPr sz="1500" b="1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2965995"/>
            <a:ext cx="46672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Inter"/>
              </a:rPr>
              <a:t>Excel ingestion </a:t>
            </a:r>
            <a:r>
              <a:rPr lang="en-US" sz="1350" b="0" i="0" u="none" dirty="0">
                <a:solidFill>
                  <a:srgbClr val="475569"/>
                </a:solidFill>
                <a:latin typeface="Inter"/>
              </a:rPr>
              <a:t>or ERP integration 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automatically generates customer and project records.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670845"/>
            <a:ext cx="6000750" cy="228600"/>
          </a:xfrm>
          <a:prstGeom prst="rect">
            <a:avLst/>
          </a:prstGeom>
          <a:noFill/>
        </p:spPr>
        <p:txBody>
          <a:bodyPr wrap="none" lIns="30480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Identity &amp; Materials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3975645"/>
            <a:ext cx="46672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Inter"/>
              </a:rPr>
              <a:t>Unique barcode assignment and material/accessory list synchronization.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680495"/>
            <a:ext cx="6000750" cy="228600"/>
          </a:xfrm>
          <a:prstGeom prst="rect">
            <a:avLst/>
          </a:prstGeom>
          <a:noFill/>
        </p:spPr>
        <p:txBody>
          <a:bodyPr wrap="none" lIns="3524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Dynamic Routing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4985295"/>
            <a:ext cx="46672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Inter"/>
              </a:rPr>
              <a:t>Auto-assign machine paths based on panel type and edge configuration.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248400" y="4782699"/>
            <a:ext cx="5181600" cy="1150441"/>
          </a:xfrm>
          <a:prstGeom prst="rect">
            <a:avLst/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248400" y="4782699"/>
            <a:ext cx="38100" cy="1150441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48400" y="188709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48400" y="257289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248400" y="325869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248400" y="394449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48" y="826889"/>
            <a:ext cx="4153989" cy="5192486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5030349"/>
            <a:ext cx="152400" cy="152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23572" y="1017389"/>
            <a:ext cx="59436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3B82F6"/>
                </a:solidFill>
                <a:latin typeface="Inter"/>
              </a:rPr>
              <a:t>MODULE 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23572" y="1207889"/>
            <a:ext cx="5540692" cy="1005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600" b="1" i="0" u="none" dirty="0">
                <a:solidFill>
                  <a:srgbClr val="0F172A"/>
                </a:solidFill>
                <a:latin typeface="Inter"/>
              </a:rPr>
              <a:t>Machine Floor Execution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3700" y="5011299"/>
            <a:ext cx="5448300" cy="1905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1" i="0" u="none">
                <a:solidFill>
                  <a:srgbClr val="991B1B"/>
                </a:solidFill>
                <a:latin typeface="Inter"/>
              </a:rPr>
              <a:t>Exception Protocol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5100" y="5277999"/>
            <a:ext cx="4781550" cy="426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200" b="0" i="0" u="none">
                <a:solidFill>
                  <a:srgbClr val="7F1D1D"/>
                </a:solidFill>
                <a:latin typeface="Inter"/>
              </a:rPr>
              <a:t>Operators can skip or return problem panels directly via scanner, requiring a logged reason and photo attachment.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05525" y="1887099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0369A1"/>
                </a:solidFill>
                <a:latin typeface="Inter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34200" y="2001399"/>
            <a:ext cx="235743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Cutting Station Scan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05525" y="2572899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0369A1"/>
                </a:solidFill>
                <a:latin typeface="Inter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34200" y="2687199"/>
            <a:ext cx="276225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F172A"/>
                </a:solidFill>
                <a:latin typeface="Inter"/>
              </a:rPr>
              <a:t>Edge Band Station Scan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05525" y="3258699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0369A1"/>
                </a:solidFill>
                <a:latin typeface="Inter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34200" y="3372999"/>
            <a:ext cx="3012281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CNC / Boring Station Scan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05525" y="3944499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 i="0" u="none">
                <a:solidFill>
                  <a:srgbClr val="0369A1"/>
                </a:solidFill>
                <a:latin typeface="Inter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34200" y="4058799"/>
            <a:ext cx="3119437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Manual Station Verification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450" y="3133725"/>
            <a:ext cx="1143000" cy="1143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3133725"/>
            <a:ext cx="1143000" cy="1143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6549" y="3133725"/>
            <a:ext cx="1143000" cy="1143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350" y="3476625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250" y="3476625"/>
            <a:ext cx="5715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9449" y="3476625"/>
            <a:ext cx="457200" cy="45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00700" y="1562100"/>
            <a:ext cx="127635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B82F6"/>
                </a:solidFill>
                <a:latin typeface="Inter"/>
              </a:rPr>
              <a:t>MODULE 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90925" y="1905000"/>
            <a:ext cx="6575821" cy="4667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Inter"/>
              </a:rPr>
              <a:t>Offcuts Management Loop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3864" y="4505325"/>
            <a:ext cx="1380172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Inter"/>
              </a:rPr>
              <a:t>Generate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95409" y="4895850"/>
            <a:ext cx="2397082" cy="623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 dirty="0">
                <a:solidFill>
                  <a:srgbClr val="475569"/>
                </a:solidFill>
                <a:latin typeface="Inter"/>
              </a:rPr>
              <a:t>Select color, input length/width, and print barcode label for the cut.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30941" y="4505325"/>
            <a:ext cx="930116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Inter"/>
              </a:rPr>
              <a:t>Store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9969" y="4895850"/>
            <a:ext cx="2032059" cy="623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 dirty="0">
                <a:solidFill>
                  <a:srgbClr val="475569"/>
                </a:solidFill>
                <a:latin typeface="Inter"/>
              </a:rPr>
              <a:t>Scan the offcut barcode and its designated destination rack.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37992" y="4505325"/>
            <a:ext cx="920115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Inter"/>
              </a:rPr>
              <a:t>Issue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0050" y="4889219"/>
            <a:ext cx="1895997" cy="623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 dirty="0">
                <a:solidFill>
                  <a:srgbClr val="475569"/>
                </a:solidFill>
                <a:latin typeface="Inter"/>
              </a:rPr>
              <a:t>Retrieve logged offcuts directly into production for material reuse.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48400" y="1965870"/>
            <a:ext cx="2438400" cy="211455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8991600" y="1965870"/>
            <a:ext cx="2438400" cy="211455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48400" y="4385220"/>
            <a:ext cx="2438400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91600" y="4385220"/>
            <a:ext cx="2438400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779" y="704488"/>
            <a:ext cx="4049486" cy="506185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725" y="2280195"/>
            <a:ext cx="285750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5925" y="2280195"/>
            <a:ext cx="200025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725" y="4699545"/>
            <a:ext cx="257175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5925" y="4699545"/>
            <a:ext cx="228600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48400" y="951356"/>
            <a:ext cx="59436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B82F6"/>
                </a:solidFill>
                <a:latin typeface="Inter"/>
              </a:rPr>
              <a:t>MODULE 06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48400" y="1256156"/>
            <a:ext cx="5943600" cy="5028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600" b="1" i="0" u="none">
                <a:solidFill>
                  <a:srgbClr val="0F172A"/>
                </a:solidFill>
                <a:latin typeface="Inter"/>
              </a:rPr>
              <a:t>Packing Consolidation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2725" y="2661195"/>
            <a:ext cx="237529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F172A"/>
                </a:solidFill>
                <a:latin typeface="Inter"/>
              </a:rPr>
              <a:t>Floor Handover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2725" y="2965995"/>
            <a:ext cx="1905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 dirty="0">
                <a:solidFill>
                  <a:srgbClr val="475569"/>
                </a:solidFill>
                <a:latin typeface="Inter"/>
              </a:rPr>
              <a:t>Accept verified panels from machine floor.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05925" y="2661195"/>
            <a:ext cx="20002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Hierarchy Grouping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05925" y="3194595"/>
            <a:ext cx="1905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Nest panel and material barcodes under parent cartons.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62725" y="5080545"/>
            <a:ext cx="237529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Frame Doors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62725" y="5385345"/>
            <a:ext cx="1905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Assemble and produce designated frame doors.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05925" y="5080545"/>
            <a:ext cx="2375296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Rework Routing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05925" y="5385345"/>
            <a:ext cx="1905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Send defective panels back to machine floor.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450" y="1333350"/>
            <a:ext cx="3429000" cy="48220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1291530"/>
            <a:ext cx="72390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B82F6"/>
                </a:solidFill>
                <a:latin typeface="Inter"/>
              </a:rPr>
              <a:t>MODULE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596330"/>
            <a:ext cx="7600950" cy="5028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600" b="1" i="0" u="none" dirty="0">
                <a:solidFill>
                  <a:srgbClr val="0F172A"/>
                </a:solidFill>
                <a:latin typeface="Inter"/>
              </a:rPr>
              <a:t>Logistics &amp; Dispatch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981075" y="2785020"/>
            <a:ext cx="19050" cy="25527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556420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385095"/>
            <a:ext cx="457200" cy="4572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213770"/>
            <a:ext cx="457200" cy="4572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042445"/>
            <a:ext cx="457200" cy="4572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699295"/>
            <a:ext cx="152400" cy="1714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062" y="3527970"/>
            <a:ext cx="219075" cy="1714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925" y="4356645"/>
            <a:ext cx="133350" cy="1714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875" y="5185320"/>
            <a:ext cx="171450" cy="1714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47800" y="2556420"/>
            <a:ext cx="4613076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Inter"/>
              </a:rPr>
              <a:t>Warehouse Transfer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2880270"/>
            <a:ext cx="43934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Internal logistics between holding facilities.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385095"/>
            <a:ext cx="5350668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Inter"/>
              </a:rPr>
              <a:t>Site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47800" y="3708945"/>
            <a:ext cx="5095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Dispatch consolidated cartons to final destination.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47800" y="4213770"/>
            <a:ext cx="6250781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Inter"/>
              </a:rPr>
              <a:t>Receipt Confirmations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7800" y="4537620"/>
            <a:ext cx="59531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Customer site receive and internal factory receipt logging.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5042445"/>
            <a:ext cx="563820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Inter"/>
              </a:rPr>
              <a:t>Returns Handling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5366295"/>
            <a:ext cx="536971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Process returned panels via dedicated return scans.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B23BE-245F-9E6B-E927-700F103B4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616FC9-0975-BBFB-44A7-568BAB845867}"/>
              </a:ext>
            </a:extLst>
          </p:cNvPr>
          <p:cNvSpPr txBox="1"/>
          <p:nvPr/>
        </p:nvSpPr>
        <p:spPr>
          <a:xfrm>
            <a:off x="762000" y="550760"/>
            <a:ext cx="3435043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IN" sz="3600" b="1" dirty="0"/>
              <a:t>Business Benefits </a:t>
            </a:r>
            <a:endParaRPr lang="en-IN" sz="3600" dirty="0"/>
          </a:p>
        </p:txBody>
      </p:sp>
      <p:sp>
        <p:nvSpPr>
          <p:cNvPr id="24" name="Rounded Rectangle 1">
            <a:extLst>
              <a:ext uri="{FF2B5EF4-FFF2-40B4-BE49-F238E27FC236}">
                <a16:creationId xmlns:a16="http://schemas.microsoft.com/office/drawing/2014/main" id="{4E2F9CCB-FB1C-3C15-0EF0-FECFF4A6C153}"/>
              </a:ext>
            </a:extLst>
          </p:cNvPr>
          <p:cNvSpPr/>
          <p:nvPr/>
        </p:nvSpPr>
        <p:spPr>
          <a:xfrm>
            <a:off x="762000" y="1285692"/>
            <a:ext cx="2438400" cy="4189125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47C529-7B3E-7D1B-FAA7-05A851712D82}"/>
              </a:ext>
            </a:extLst>
          </p:cNvPr>
          <p:cNvSpPr txBox="1"/>
          <p:nvPr/>
        </p:nvSpPr>
        <p:spPr>
          <a:xfrm>
            <a:off x="869848" y="1508756"/>
            <a:ext cx="190500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N" sz="1600" b="1" dirty="0"/>
              <a:t>Production Visibility &amp; Control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5D51D15-449C-BA6F-0F44-9D19810BF148}"/>
              </a:ext>
            </a:extLst>
          </p:cNvPr>
          <p:cNvSpPr txBox="1"/>
          <p:nvPr/>
        </p:nvSpPr>
        <p:spPr>
          <a:xfrm>
            <a:off x="869849" y="2112418"/>
            <a:ext cx="19050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Real-time knowledge of every panel's location and stage — no reliance on paper travellers or verbal updates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E3626B4-4750-BB26-8898-F1FCA0A34E38}"/>
              </a:ext>
            </a:extLst>
          </p:cNvPr>
          <p:cNvSpPr txBox="1"/>
          <p:nvPr/>
        </p:nvSpPr>
        <p:spPr>
          <a:xfrm>
            <a:off x="869849" y="3084879"/>
            <a:ext cx="1905000" cy="8925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N" sz="1200"/>
              <a:t>Barcode tracking removes ambiguity between similar-looking panels across large, multi-panel projects</a:t>
            </a:r>
          </a:p>
          <a:p>
            <a:pPr lvl="0"/>
            <a:endParaRPr lang="en-IN" sz="1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588DCA9-4E30-2188-39FD-A44B30A116B0}"/>
              </a:ext>
            </a:extLst>
          </p:cNvPr>
          <p:cNvSpPr txBox="1"/>
          <p:nvPr/>
        </p:nvSpPr>
        <p:spPr>
          <a:xfrm>
            <a:off x="869849" y="4147489"/>
            <a:ext cx="19050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Automatic machine routing (by panel type/edges) eliminates manual routing errors and guesswork on the floor</a:t>
            </a:r>
          </a:p>
        </p:txBody>
      </p:sp>
      <p:sp>
        <p:nvSpPr>
          <p:cNvPr id="34" name="Rounded Rectangle 1">
            <a:extLst>
              <a:ext uri="{FF2B5EF4-FFF2-40B4-BE49-F238E27FC236}">
                <a16:creationId xmlns:a16="http://schemas.microsoft.com/office/drawing/2014/main" id="{AD8E6A40-561F-7C59-89A5-5C15D5150D01}"/>
              </a:ext>
            </a:extLst>
          </p:cNvPr>
          <p:cNvSpPr/>
          <p:nvPr/>
        </p:nvSpPr>
        <p:spPr>
          <a:xfrm>
            <a:off x="3352800" y="1285693"/>
            <a:ext cx="2438400" cy="2691738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278F6AE-158E-9D20-05AB-1ED5AC81077C}"/>
              </a:ext>
            </a:extLst>
          </p:cNvPr>
          <p:cNvSpPr txBox="1"/>
          <p:nvPr/>
        </p:nvSpPr>
        <p:spPr>
          <a:xfrm>
            <a:off x="3460648" y="1508756"/>
            <a:ext cx="190500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N" sz="1600" b="1" dirty="0"/>
              <a:t>Material &amp; Cost Efficiency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BE10E7C-E3C8-171E-67C1-465C5D46BFFD}"/>
              </a:ext>
            </a:extLst>
          </p:cNvPr>
          <p:cNvSpPr txBox="1"/>
          <p:nvPr/>
        </p:nvSpPr>
        <p:spPr>
          <a:xfrm>
            <a:off x="3460649" y="2112418"/>
            <a:ext cx="19050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Offcut generate-store-issue workflow turns scrap into searchable, reusable inventory instead of waste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52D58D5-9773-420E-0C7C-80357FCEC148}"/>
              </a:ext>
            </a:extLst>
          </p:cNvPr>
          <p:cNvSpPr txBox="1"/>
          <p:nvPr/>
        </p:nvSpPr>
        <p:spPr>
          <a:xfrm>
            <a:off x="3460649" y="3084879"/>
            <a:ext cx="19050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Rack-based offcut storage means staff can actually find and reuse material, cutting fresh-material costs</a:t>
            </a:r>
          </a:p>
        </p:txBody>
      </p:sp>
      <p:sp>
        <p:nvSpPr>
          <p:cNvPr id="44" name="Rounded Rectangle 1">
            <a:extLst>
              <a:ext uri="{FF2B5EF4-FFF2-40B4-BE49-F238E27FC236}">
                <a16:creationId xmlns:a16="http://schemas.microsoft.com/office/drawing/2014/main" id="{93B5EE4F-8C24-DCCE-EC57-F3266E50BF94}"/>
              </a:ext>
            </a:extLst>
          </p:cNvPr>
          <p:cNvSpPr/>
          <p:nvPr/>
        </p:nvSpPr>
        <p:spPr>
          <a:xfrm>
            <a:off x="3352800" y="4113399"/>
            <a:ext cx="2438400" cy="205002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C271487-5068-3136-A3F3-5AC8F5BD7A02}"/>
              </a:ext>
            </a:extLst>
          </p:cNvPr>
          <p:cNvSpPr txBox="1"/>
          <p:nvPr/>
        </p:nvSpPr>
        <p:spPr>
          <a:xfrm>
            <a:off x="3460648" y="4336462"/>
            <a:ext cx="190500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N" sz="1600" b="1" dirty="0"/>
              <a:t>Logistics &amp; Delivery Accountability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3F45101-6C85-555E-B73B-A2574EC105FE}"/>
              </a:ext>
            </a:extLst>
          </p:cNvPr>
          <p:cNvSpPr txBox="1"/>
          <p:nvPr/>
        </p:nvSpPr>
        <p:spPr>
          <a:xfrm>
            <a:off x="3460649" y="4940124"/>
            <a:ext cx="19050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Full chain of custody — transfer, delivery, receipt, factory receipt, and return scans — shows exactly what left, arrived, and came back</a:t>
            </a:r>
          </a:p>
        </p:txBody>
      </p:sp>
      <p:sp>
        <p:nvSpPr>
          <p:cNvPr id="52" name="Rounded Rectangle 1">
            <a:extLst>
              <a:ext uri="{FF2B5EF4-FFF2-40B4-BE49-F238E27FC236}">
                <a16:creationId xmlns:a16="http://schemas.microsoft.com/office/drawing/2014/main" id="{FEC17029-52E0-1859-E779-1E8A7E3BEAFF}"/>
              </a:ext>
            </a:extLst>
          </p:cNvPr>
          <p:cNvSpPr/>
          <p:nvPr/>
        </p:nvSpPr>
        <p:spPr>
          <a:xfrm>
            <a:off x="6137481" y="1280777"/>
            <a:ext cx="2438400" cy="2691738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9EB3491-7653-8CD9-BCC1-847C7C3209D1}"/>
              </a:ext>
            </a:extLst>
          </p:cNvPr>
          <p:cNvSpPr txBox="1"/>
          <p:nvPr/>
        </p:nvSpPr>
        <p:spPr>
          <a:xfrm>
            <a:off x="6245329" y="1503840"/>
            <a:ext cx="1905001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N" sz="1600" b="1" dirty="0"/>
              <a:t>Data-Driven Decisions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A844FEB-6B46-2960-5A80-684CC726D0A9}"/>
              </a:ext>
            </a:extLst>
          </p:cNvPr>
          <p:cNvSpPr txBox="1"/>
          <p:nvPr/>
        </p:nvSpPr>
        <p:spPr>
          <a:xfrm>
            <a:off x="6245329" y="1919154"/>
            <a:ext cx="19050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Centralized data enables reporting on machine utilization, bottlenecks, defect rates, offcut reuse, and on-time delivery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242F99B-04D9-8C46-F631-98A8854D87E2}"/>
              </a:ext>
            </a:extLst>
          </p:cNvPr>
          <p:cNvSpPr txBox="1"/>
          <p:nvPr/>
        </p:nvSpPr>
        <p:spPr>
          <a:xfrm>
            <a:off x="6245330" y="3079963"/>
            <a:ext cx="19050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Historical data supports more realistic lead-time planning for future projects</a:t>
            </a:r>
          </a:p>
        </p:txBody>
      </p:sp>
      <p:sp>
        <p:nvSpPr>
          <p:cNvPr id="60" name="Rounded Rectangle 1">
            <a:extLst>
              <a:ext uri="{FF2B5EF4-FFF2-40B4-BE49-F238E27FC236}">
                <a16:creationId xmlns:a16="http://schemas.microsoft.com/office/drawing/2014/main" id="{9237CE92-B573-025C-45CE-853DBFABEB5A}"/>
              </a:ext>
            </a:extLst>
          </p:cNvPr>
          <p:cNvSpPr/>
          <p:nvPr/>
        </p:nvSpPr>
        <p:spPr>
          <a:xfrm>
            <a:off x="9074562" y="1285693"/>
            <a:ext cx="2438400" cy="2691738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7DEE997-92BF-B3AE-48DD-DAE5B6743326}"/>
              </a:ext>
            </a:extLst>
          </p:cNvPr>
          <p:cNvSpPr txBox="1"/>
          <p:nvPr/>
        </p:nvSpPr>
        <p:spPr>
          <a:xfrm>
            <a:off x="9182410" y="1508756"/>
            <a:ext cx="190500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N" sz="1600" b="1" dirty="0"/>
              <a:t>Quality &amp; Rework Management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824C18D-2EF7-AC03-CDB6-29589967D740}"/>
              </a:ext>
            </a:extLst>
          </p:cNvPr>
          <p:cNvSpPr txBox="1"/>
          <p:nvPr/>
        </p:nvSpPr>
        <p:spPr>
          <a:xfrm>
            <a:off x="9182411" y="2112418"/>
            <a:ext cx="19050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Skip/return with reason and photo at each station builds a traceable defect history by machine, shift, or operator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CC33968-02B7-EBD8-6A8D-A2117DE777ED}"/>
              </a:ext>
            </a:extLst>
          </p:cNvPr>
          <p:cNvSpPr txBox="1"/>
          <p:nvPr/>
        </p:nvSpPr>
        <p:spPr>
          <a:xfrm>
            <a:off x="9182411" y="3084879"/>
            <a:ext cx="19050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Photo evidence reduces disputes about what went wrong and when</a:t>
            </a:r>
          </a:p>
        </p:txBody>
      </p:sp>
      <p:sp>
        <p:nvSpPr>
          <p:cNvPr id="68" name="Rounded Rectangle 1">
            <a:extLst>
              <a:ext uri="{FF2B5EF4-FFF2-40B4-BE49-F238E27FC236}">
                <a16:creationId xmlns:a16="http://schemas.microsoft.com/office/drawing/2014/main" id="{C14FFE5C-7BD7-2D25-8B6F-65D5C7667EB0}"/>
              </a:ext>
            </a:extLst>
          </p:cNvPr>
          <p:cNvSpPr/>
          <p:nvPr/>
        </p:nvSpPr>
        <p:spPr>
          <a:xfrm>
            <a:off x="6137481" y="4113399"/>
            <a:ext cx="2438400" cy="205002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EC5CDA3-0EFC-3BF5-A494-627AD4899E02}"/>
              </a:ext>
            </a:extLst>
          </p:cNvPr>
          <p:cNvSpPr txBox="1"/>
          <p:nvPr/>
        </p:nvSpPr>
        <p:spPr>
          <a:xfrm>
            <a:off x="6245329" y="4336462"/>
            <a:ext cx="1905001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N" sz="1600" b="1" dirty="0"/>
              <a:t>Scalability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220672D-2AE2-8D58-BF13-20040978F698}"/>
              </a:ext>
            </a:extLst>
          </p:cNvPr>
          <p:cNvSpPr txBox="1"/>
          <p:nvPr/>
        </p:nvSpPr>
        <p:spPr>
          <a:xfrm>
            <a:off x="6245330" y="4751359"/>
            <a:ext cx="190500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Modular setup (units, branches, warehouses, factories, machines) allows expansion to new locations without redesigning the workflow</a:t>
            </a:r>
          </a:p>
        </p:txBody>
      </p:sp>
      <p:sp>
        <p:nvSpPr>
          <p:cNvPr id="74" name="Rounded Rectangle 1">
            <a:extLst>
              <a:ext uri="{FF2B5EF4-FFF2-40B4-BE49-F238E27FC236}">
                <a16:creationId xmlns:a16="http://schemas.microsoft.com/office/drawing/2014/main" id="{C8AC24D1-35CD-2624-15B5-4D01729904C3}"/>
              </a:ext>
            </a:extLst>
          </p:cNvPr>
          <p:cNvSpPr/>
          <p:nvPr/>
        </p:nvSpPr>
        <p:spPr>
          <a:xfrm>
            <a:off x="9074562" y="4113399"/>
            <a:ext cx="2438400" cy="205002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0738A09-C6FF-44ED-7FDB-06CF544A8F2C}"/>
              </a:ext>
            </a:extLst>
          </p:cNvPr>
          <p:cNvSpPr txBox="1"/>
          <p:nvPr/>
        </p:nvSpPr>
        <p:spPr>
          <a:xfrm>
            <a:off x="9182410" y="4336462"/>
            <a:ext cx="1905001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N" sz="1600" b="1" dirty="0"/>
              <a:t>Inventory &amp; Warehouse Accuracy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8F9F81F-39BE-AFF4-90A7-B0514237531A}"/>
              </a:ext>
            </a:extLst>
          </p:cNvPr>
          <p:cNvSpPr txBox="1"/>
          <p:nvPr/>
        </p:nvSpPr>
        <p:spPr>
          <a:xfrm>
            <a:off x="9182411" y="4908679"/>
            <a:ext cx="19050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lvl="0"/>
            <a:r>
              <a:rPr lang="en-IN" sz="1200" dirty="0"/>
              <a:t>Scanning at every handover (floor → packing → warehouse → site) keeps stock counts accurate without manual reconciliation</a:t>
            </a:r>
          </a:p>
        </p:txBody>
      </p:sp>
    </p:spTree>
    <p:extLst>
      <p:ext uri="{BB962C8B-B14F-4D97-AF65-F5344CB8AC3E}">
        <p14:creationId xmlns:p14="http://schemas.microsoft.com/office/powerpoint/2010/main" val="2562777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0" y="2475607"/>
            <a:ext cx="571500" cy="45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30379" y="3237607"/>
            <a:ext cx="4531240" cy="64120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sz="4200" b="1" i="0" u="none" dirty="0">
                <a:solidFill>
                  <a:schemeClr val="tx2"/>
                </a:solidFill>
                <a:latin typeface="Inter"/>
              </a:rPr>
              <a:t>End-to-End Visibility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3953" y="4106167"/>
            <a:ext cx="6084093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 i="0" u="none">
                <a:solidFill>
                  <a:srgbClr val="94A3B8"/>
                </a:solidFill>
                <a:latin typeface="Inter"/>
              </a:rPr>
              <a:t>From base configuration to final site delivery.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543</Words>
  <Application>Microsoft Office PowerPoint</Application>
  <PresentationFormat>Widescreen</PresentationFormat>
  <Paragraphs>95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Inter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Sreenesh Shenoy</cp:lastModifiedBy>
  <cp:revision>18</cp:revision>
  <dcterms:created xsi:type="dcterms:W3CDTF">2013-01-27T09:14:16Z</dcterms:created>
  <dcterms:modified xsi:type="dcterms:W3CDTF">2026-10-09T04:17:32Z</dcterms:modified>
  <cp:category/>
</cp:coreProperties>
</file>